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73" r:id="rId7"/>
    <p:sldId id="274" r:id="rId8"/>
    <p:sldId id="275" r:id="rId9"/>
    <p:sldId id="262" r:id="rId10"/>
    <p:sldId id="263" r:id="rId11"/>
    <p:sldId id="265" r:id="rId12"/>
    <p:sldId id="264" r:id="rId13"/>
    <p:sldId id="266" r:id="rId14"/>
    <p:sldId id="272" r:id="rId15"/>
    <p:sldId id="267" r:id="rId16"/>
    <p:sldId id="268" r:id="rId17"/>
    <p:sldId id="269" r:id="rId18"/>
    <p:sldId id="270" r:id="rId19"/>
    <p:sldId id="271"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20" name="Footer Placeholder 19"/>
          <p:cNvSpPr>
            <a:spLocks noGrp="1"/>
          </p:cNvSpPr>
          <p:nvPr>
            <p:ph type="ftr" sz="quarter" idx="11"/>
          </p:nvPr>
        </p:nvSpPr>
        <p:spPr/>
        <p:txBody>
          <a:bodyPr/>
          <a:lstStyle>
            <a:extLst/>
          </a:lstStyle>
          <a:p>
            <a:endParaRPr lang="en-GB"/>
          </a:p>
        </p:txBody>
      </p:sp>
      <p:sp>
        <p:nvSpPr>
          <p:cNvPr id="10" name="Slide Number Placeholder 9"/>
          <p:cNvSpPr>
            <a:spLocks noGrp="1"/>
          </p:cNvSpPr>
          <p:nvPr>
            <p:ph type="sldNum" sz="quarter" idx="12"/>
          </p:nvPr>
        </p:nvSpPr>
        <p:spPr/>
        <p:txBody>
          <a:bodyPr/>
          <a:lstStyle>
            <a:extLst/>
          </a:lstStyle>
          <a:p>
            <a:fld id="{D1B7589F-5104-4FD8-9E34-25B4AA42A40A}" type="slidenum">
              <a:rPr lang="en-GB" smtClean="0"/>
              <a:t>‹#›</a:t>
            </a:fld>
            <a:endParaRPr lang="en-GB"/>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D1B7589F-5104-4FD8-9E34-25B4AA42A40A}"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D1B7589F-5104-4FD8-9E34-25B4AA42A40A}"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D1B7589F-5104-4FD8-9E34-25B4AA42A40A}"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D1B7589F-5104-4FD8-9E34-25B4AA42A40A}" type="slidenum">
              <a:rPr lang="en-GB" smtClean="0"/>
              <a:t>‹#›</a:t>
            </a:fld>
            <a:endParaRPr lang="en-GB"/>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D1B7589F-5104-4FD8-9E34-25B4AA42A40A}"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D1B7589F-5104-4FD8-9E34-25B4AA42A40A}"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D1B7589F-5104-4FD8-9E34-25B4AA42A40A}"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D1B7589F-5104-4FD8-9E34-25B4AA42A40A}" type="slidenum">
              <a:rPr lang="en-GB" smtClean="0"/>
              <a:t>‹#›</a:t>
            </a:fld>
            <a:endParaRPr lang="en-GB"/>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D1B7589F-5104-4FD8-9E34-25B4AA42A40A}" type="slidenum">
              <a:rPr lang="en-GB" smtClean="0"/>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CD3115A3-2BAF-4D65-BE36-A1FAB5D6EF4F}" type="datetimeFigureOut">
              <a:rPr lang="en-GB" smtClean="0"/>
              <a:t>02/11/2010</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D1B7589F-5104-4FD8-9E34-25B4AA42A40A}" type="slidenum">
              <a:rPr lang="en-GB" smtClean="0"/>
              <a:t>‹#›</a:t>
            </a:fld>
            <a:endParaRPr lang="en-GB"/>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CD3115A3-2BAF-4D65-BE36-A1FAB5D6EF4F}" type="datetimeFigureOut">
              <a:rPr lang="en-GB" smtClean="0"/>
              <a:t>02/11/2010</a:t>
            </a:fld>
            <a:endParaRPr lang="en-GB"/>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GB"/>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1B7589F-5104-4FD8-9E34-25B4AA42A40A}" type="slidenum">
              <a:rPr lang="en-GB" smtClean="0"/>
              <a:t>‹#›</a:t>
            </a:fld>
            <a:endParaRPr lang="en-GB"/>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invitrogen.com/topo"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75656" y="620688"/>
            <a:ext cx="7406640" cy="2088232"/>
          </a:xfrm>
        </p:spPr>
        <p:txBody>
          <a:bodyPr>
            <a:normAutofit fontScale="90000"/>
          </a:bodyPr>
          <a:lstStyle/>
          <a:p>
            <a:pPr algn="ct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
            </a:r>
            <a:br>
              <a:rPr lang="en-GB" dirty="0" smtClean="0"/>
            </a:br>
            <a:r>
              <a:rPr lang="en-GB" dirty="0" smtClean="0"/>
              <a:t>TOPO CLONING</a:t>
            </a:r>
            <a:endParaRPr lang="en-GB" dirty="0"/>
          </a:p>
        </p:txBody>
      </p:sp>
      <p:sp>
        <p:nvSpPr>
          <p:cNvPr id="3" name="Subtitle 2"/>
          <p:cNvSpPr>
            <a:spLocks noGrp="1"/>
          </p:cNvSpPr>
          <p:nvPr>
            <p:ph type="subTitle" idx="1"/>
          </p:nvPr>
        </p:nvSpPr>
        <p:spPr>
          <a:xfrm>
            <a:off x="1547664" y="1988840"/>
            <a:ext cx="7406640" cy="1440160"/>
          </a:xfrm>
        </p:spPr>
        <p:txBody>
          <a:bodyPr>
            <a:normAutofit fontScale="85000" lnSpcReduction="20000"/>
          </a:bodyPr>
          <a:lstStyle/>
          <a:p>
            <a:endParaRPr lang="en-GB" dirty="0" smtClean="0"/>
          </a:p>
          <a:p>
            <a:endParaRPr lang="en-GB" dirty="0" smtClean="0"/>
          </a:p>
          <a:p>
            <a:endParaRPr lang="en-GB" dirty="0" smtClean="0"/>
          </a:p>
          <a:p>
            <a:pPr algn="r"/>
            <a:r>
              <a:rPr lang="en-GB" dirty="0" smtClean="0"/>
              <a:t>By </a:t>
            </a:r>
            <a:r>
              <a:rPr lang="en-GB" dirty="0" err="1" smtClean="0"/>
              <a:t>Idiatu</a:t>
            </a:r>
            <a:r>
              <a:rPr lang="en-GB" dirty="0" smtClean="0"/>
              <a:t> </a:t>
            </a:r>
            <a:r>
              <a:rPr lang="en-GB" dirty="0" err="1" smtClean="0"/>
              <a:t>Balogun</a:t>
            </a:r>
            <a:endParaRPr lang="en-GB" dirty="0"/>
          </a:p>
        </p:txBody>
      </p:sp>
      <p:pic>
        <p:nvPicPr>
          <p:cNvPr id="31746" name="Picture 2" descr="http://www.hyscience.com/topoisomerase%20enzyme.jpg"/>
          <p:cNvPicPr>
            <a:picLocks noChangeAspect="1" noChangeArrowheads="1"/>
          </p:cNvPicPr>
          <p:nvPr/>
        </p:nvPicPr>
        <p:blipFill>
          <a:blip r:embed="rId2" cstate="print"/>
          <a:srcRect/>
          <a:stretch>
            <a:fillRect/>
          </a:stretch>
        </p:blipFill>
        <p:spPr bwMode="auto">
          <a:xfrm>
            <a:off x="1043608" y="3114675"/>
            <a:ext cx="3456384" cy="3743325"/>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548680"/>
            <a:ext cx="7498080" cy="5699720"/>
          </a:xfrm>
        </p:spPr>
        <p:txBody>
          <a:bodyPr>
            <a:normAutofit fontScale="92500" lnSpcReduction="20000"/>
          </a:bodyPr>
          <a:lstStyle/>
          <a:p>
            <a:pPr>
              <a:buNone/>
            </a:pPr>
            <a:r>
              <a:rPr lang="en-GB" dirty="0" smtClean="0"/>
              <a:t>  Some examples of </a:t>
            </a:r>
            <a:r>
              <a:rPr lang="en-GB" dirty="0" err="1" smtClean="0"/>
              <a:t>pET</a:t>
            </a:r>
            <a:r>
              <a:rPr lang="en-GB" dirty="0" smtClean="0"/>
              <a:t> </a:t>
            </a:r>
            <a:r>
              <a:rPr lang="en-GB" dirty="0" smtClean="0"/>
              <a:t>TOPO vector used are:</a:t>
            </a:r>
          </a:p>
          <a:p>
            <a:r>
              <a:rPr lang="en-GB" dirty="0" smtClean="0"/>
              <a:t>pET100/D-TOPO</a:t>
            </a:r>
          </a:p>
          <a:p>
            <a:r>
              <a:rPr lang="en-GB" dirty="0" smtClean="0"/>
              <a:t>pET200/D-TOPO</a:t>
            </a:r>
          </a:p>
          <a:p>
            <a:r>
              <a:rPr lang="en-GB" dirty="0" smtClean="0"/>
              <a:t>pET101/D-TOPO</a:t>
            </a:r>
          </a:p>
          <a:p>
            <a:r>
              <a:rPr lang="en-GB" dirty="0" smtClean="0"/>
              <a:t>pET102/D-TOPO and</a:t>
            </a:r>
          </a:p>
          <a:p>
            <a:r>
              <a:rPr lang="en-GB" dirty="0" smtClean="0"/>
              <a:t>pET151/D-TOPO which we will be and allows </a:t>
            </a:r>
            <a:r>
              <a:rPr lang="en-GB" dirty="0" smtClean="0"/>
              <a:t>expression of recombinant protein with an </a:t>
            </a:r>
            <a:r>
              <a:rPr lang="en-GB" dirty="0" smtClean="0"/>
              <a:t>N-terminal tag </a:t>
            </a:r>
            <a:r>
              <a:rPr lang="en-GB" dirty="0" smtClean="0"/>
              <a:t>containing the V5 </a:t>
            </a:r>
            <a:r>
              <a:rPr lang="en-GB" dirty="0" err="1" smtClean="0"/>
              <a:t>epitope</a:t>
            </a:r>
            <a:r>
              <a:rPr lang="en-GB" dirty="0" smtClean="0"/>
              <a:t> and a 6xHis tag. The N-terminal tag also includes </a:t>
            </a:r>
            <a:r>
              <a:rPr lang="en-GB" dirty="0" smtClean="0"/>
              <a:t>a TEV </a:t>
            </a:r>
            <a:r>
              <a:rPr lang="en-GB" dirty="0" smtClean="0"/>
              <a:t>protease cleavage site to enable removal of the tag after protein purification using TEV protease</a:t>
            </a:r>
          </a:p>
          <a:p>
            <a:pPr>
              <a:buNone/>
            </a:pPr>
            <a:endParaRPr lang="en-GB" dirty="0" smtClean="0"/>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Map and Features of </a:t>
            </a:r>
            <a:r>
              <a:rPr lang="en-GB" b="1" dirty="0" smtClean="0"/>
              <a:t>pET151/D-TOPO</a:t>
            </a:r>
            <a:endParaRPr lang="en-GB" dirty="0"/>
          </a:p>
        </p:txBody>
      </p:sp>
      <p:pic>
        <p:nvPicPr>
          <p:cNvPr id="4" name="Content Placeholder 3"/>
          <p:cNvPicPr>
            <a:picLocks noGrp="1"/>
          </p:cNvPicPr>
          <p:nvPr>
            <p:ph idx="1"/>
          </p:nvPr>
        </p:nvPicPr>
        <p:blipFill>
          <a:blip r:embed="rId2" cstate="print"/>
          <a:srcRect l="22604" t="14681" r="16231" b="4975"/>
          <a:stretch>
            <a:fillRect/>
          </a:stretch>
        </p:blipFill>
        <p:spPr bwMode="auto">
          <a:xfrm>
            <a:off x="2139238" y="1447800"/>
            <a:ext cx="6091073" cy="48006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p:cNvPicPr>
          <p:nvPr>
            <p:ph idx="1"/>
          </p:nvPr>
        </p:nvPicPr>
        <p:blipFill>
          <a:blip r:embed="rId2" cstate="print"/>
          <a:srcRect l="27587" t="15512" r="26046" b="11357"/>
          <a:stretch>
            <a:fillRect/>
          </a:stretch>
        </p:blipFill>
        <p:spPr bwMode="auto">
          <a:xfrm>
            <a:off x="1043608" y="0"/>
            <a:ext cx="7632847" cy="666936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HOW DIRECTIONAL TOPO CLONING WORKS</a:t>
            </a:r>
            <a:endParaRPr lang="en-GB" dirty="0"/>
          </a:p>
        </p:txBody>
      </p:sp>
      <p:sp>
        <p:nvSpPr>
          <p:cNvPr id="3" name="Content Placeholder 2"/>
          <p:cNvSpPr>
            <a:spLocks noGrp="1"/>
          </p:cNvSpPr>
          <p:nvPr>
            <p:ph idx="1"/>
          </p:nvPr>
        </p:nvSpPr>
        <p:spPr/>
        <p:txBody>
          <a:bodyPr>
            <a:normAutofit lnSpcReduction="10000"/>
          </a:bodyPr>
          <a:lstStyle/>
          <a:p>
            <a:r>
              <a:rPr lang="en-GB" dirty="0" smtClean="0"/>
              <a:t>PCR products are directionally cloned </a:t>
            </a:r>
            <a:r>
              <a:rPr lang="en-GB" dirty="0" smtClean="0"/>
              <a:t>by addition of 5’-CACC to the upstream primer hence the downstream primer does not contain this terminal sequence and the PCR product is incubated with TOPO- activated </a:t>
            </a:r>
            <a:r>
              <a:rPr lang="en-GB" dirty="0" err="1" smtClean="0"/>
              <a:t>pET</a:t>
            </a:r>
            <a:r>
              <a:rPr lang="en-GB" dirty="0" smtClean="0"/>
              <a:t> vector in which one end contains a 3’ overhang GTGG whereby annealing </a:t>
            </a:r>
            <a:r>
              <a:rPr lang="en-GB" dirty="0" smtClean="0"/>
              <a:t>to </a:t>
            </a:r>
            <a:r>
              <a:rPr lang="en-GB" dirty="0" smtClean="0"/>
              <a:t>CACC whilst the </a:t>
            </a:r>
            <a:r>
              <a:rPr lang="en-GB" dirty="0" err="1" smtClean="0"/>
              <a:t>topoisomerase</a:t>
            </a:r>
            <a:r>
              <a:rPr lang="en-GB" dirty="0" smtClean="0"/>
              <a:t> catalyses the formation of </a:t>
            </a:r>
            <a:r>
              <a:rPr lang="en-GB" dirty="0" err="1" smtClean="0"/>
              <a:t>phosphodiester</a:t>
            </a:r>
            <a:r>
              <a:rPr lang="en-GB" dirty="0" smtClean="0"/>
              <a:t> link</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l="23934" t="26593" r="17728" b="40157"/>
          <a:stretch>
            <a:fillRect/>
          </a:stretch>
        </p:blipFill>
        <p:spPr bwMode="auto">
          <a:xfrm>
            <a:off x="1259632" y="1484784"/>
            <a:ext cx="7632848" cy="3672408"/>
          </a:xfrm>
          <a:prstGeom prst="rect">
            <a:avLst/>
          </a:prstGeom>
          <a:noFill/>
          <a:ln w="9525">
            <a:noFill/>
            <a:miter lim="800000"/>
            <a:headEnd/>
            <a:tailEnd/>
          </a:ln>
        </p:spPr>
      </p:pic>
      <p:pic>
        <p:nvPicPr>
          <p:cNvPr id="4098" name="Picture 2" descr="http://t2.gstatic.com/images?q=tbn:ANd9GcS2F6Xg191bon-AfUwbHDHpls7Pv7_2RxjAbxPsVqDCz2kxf94&amp;t=1&amp;usg=__9orImEGkFXNRhIKo3Xs-nky0ch4="/>
          <p:cNvPicPr>
            <a:picLocks noChangeAspect="1" noChangeArrowheads="1"/>
          </p:cNvPicPr>
          <p:nvPr/>
        </p:nvPicPr>
        <p:blipFill>
          <a:blip r:embed="rId3" cstate="print"/>
          <a:srcRect/>
          <a:stretch>
            <a:fillRect/>
          </a:stretch>
        </p:blipFill>
        <p:spPr bwMode="auto">
          <a:xfrm>
            <a:off x="7019925" y="5085184"/>
            <a:ext cx="2124075" cy="1772816"/>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980728"/>
            <a:ext cx="6160728" cy="436910"/>
          </a:xfrm>
        </p:spPr>
        <p:txBody>
          <a:bodyPr>
            <a:normAutofit fontScale="90000"/>
          </a:bodyPr>
          <a:lstStyle/>
          <a:p>
            <a:pPr algn="ctr"/>
            <a:r>
              <a:rPr lang="en-GB" dirty="0" smtClean="0">
                <a:effectLst/>
              </a:rPr>
              <a:t>T7-Regulated Expression</a:t>
            </a:r>
            <a:endParaRPr lang="en-GB" dirty="0">
              <a:effectLst/>
            </a:endParaRPr>
          </a:p>
        </p:txBody>
      </p:sp>
      <p:sp>
        <p:nvSpPr>
          <p:cNvPr id="3" name="Content Placeholder 2"/>
          <p:cNvSpPr>
            <a:spLocks noGrp="1"/>
          </p:cNvSpPr>
          <p:nvPr>
            <p:ph idx="1"/>
          </p:nvPr>
        </p:nvSpPr>
        <p:spPr/>
        <p:txBody>
          <a:bodyPr>
            <a:normAutofit fontScale="85000" lnSpcReduction="10000"/>
          </a:bodyPr>
          <a:lstStyle/>
          <a:p>
            <a:r>
              <a:rPr lang="en-GB" dirty="0" smtClean="0"/>
              <a:t>In the </a:t>
            </a:r>
            <a:r>
              <a:rPr lang="en-GB" dirty="0" err="1" smtClean="0"/>
              <a:t>pET</a:t>
            </a:r>
            <a:r>
              <a:rPr lang="en-GB" dirty="0" smtClean="0"/>
              <a:t>  TOPO vectors, expression </a:t>
            </a:r>
            <a:r>
              <a:rPr lang="en-GB" dirty="0" smtClean="0"/>
              <a:t>of the gene of interest is controlled by a strong </a:t>
            </a:r>
            <a:r>
              <a:rPr lang="en-GB" dirty="0" err="1" smtClean="0"/>
              <a:t>bacteriophage</a:t>
            </a:r>
            <a:r>
              <a:rPr lang="en-GB" dirty="0" smtClean="0"/>
              <a:t> </a:t>
            </a:r>
            <a:r>
              <a:rPr lang="en-GB" dirty="0" smtClean="0"/>
              <a:t>T7 promoter </a:t>
            </a:r>
            <a:r>
              <a:rPr lang="en-GB" dirty="0" smtClean="0"/>
              <a:t>that has been modified to contain a </a:t>
            </a:r>
            <a:r>
              <a:rPr lang="en-GB" i="1" dirty="0" err="1" smtClean="0"/>
              <a:t>lac</a:t>
            </a:r>
            <a:r>
              <a:rPr lang="en-GB" i="1" dirty="0" smtClean="0"/>
              <a:t> operator </a:t>
            </a:r>
            <a:r>
              <a:rPr lang="en-GB" i="1" dirty="0" smtClean="0"/>
              <a:t>sequence. </a:t>
            </a:r>
            <a:r>
              <a:rPr lang="en-GB" dirty="0" smtClean="0"/>
              <a:t>To </a:t>
            </a:r>
            <a:r>
              <a:rPr lang="en-GB" dirty="0" smtClean="0"/>
              <a:t>express the gene of interest, </a:t>
            </a:r>
            <a:r>
              <a:rPr lang="en-GB" dirty="0" smtClean="0"/>
              <a:t>it is </a:t>
            </a:r>
            <a:r>
              <a:rPr lang="en-GB" dirty="0" smtClean="0"/>
              <a:t>necessary to deliver T7 RNA polymerase to the cells by inducing expression </a:t>
            </a:r>
            <a:r>
              <a:rPr lang="en-GB" dirty="0" smtClean="0"/>
              <a:t>of the </a:t>
            </a:r>
            <a:r>
              <a:rPr lang="en-GB" dirty="0" smtClean="0"/>
              <a:t>polymerase or infecting the cell with phage expressing the polymerase. </a:t>
            </a:r>
            <a:r>
              <a:rPr lang="en-GB" dirty="0" smtClean="0"/>
              <a:t>T7 </a:t>
            </a:r>
            <a:r>
              <a:rPr lang="en-GB" dirty="0" smtClean="0"/>
              <a:t>RNA polymerase </a:t>
            </a:r>
            <a:r>
              <a:rPr lang="en-GB" dirty="0" smtClean="0"/>
              <a:t>is supplied </a:t>
            </a:r>
            <a:r>
              <a:rPr lang="en-GB" dirty="0" smtClean="0"/>
              <a:t>by the BL21 </a:t>
            </a:r>
            <a:r>
              <a:rPr lang="en-GB" dirty="0" smtClean="0"/>
              <a:t>Star(DE3</a:t>
            </a:r>
            <a:r>
              <a:rPr lang="en-GB" dirty="0" smtClean="0"/>
              <a:t>) host </a:t>
            </a:r>
            <a:r>
              <a:rPr lang="en-GB" i="1" dirty="0" smtClean="0"/>
              <a:t>E. coli strain in a regulated manner </a:t>
            </a:r>
            <a:r>
              <a:rPr lang="en-GB" i="1" dirty="0" smtClean="0"/>
              <a:t>. </a:t>
            </a:r>
            <a:r>
              <a:rPr lang="en-GB" dirty="0" smtClean="0"/>
              <a:t>When  </a:t>
            </a:r>
            <a:r>
              <a:rPr lang="en-GB" dirty="0" smtClean="0"/>
              <a:t>T7 </a:t>
            </a:r>
            <a:r>
              <a:rPr lang="en-GB" dirty="0" smtClean="0"/>
              <a:t>RNA polymerase </a:t>
            </a:r>
            <a:r>
              <a:rPr lang="en-GB" dirty="0" smtClean="0"/>
              <a:t>is produced, it binds to the </a:t>
            </a:r>
            <a:r>
              <a:rPr lang="en-GB" dirty="0" smtClean="0"/>
              <a:t>T7 promoter </a:t>
            </a:r>
            <a:r>
              <a:rPr lang="en-GB" dirty="0" smtClean="0"/>
              <a:t>and transcribes the gene of interest.</a:t>
            </a:r>
            <a:endParaRPr lang="en-GB" dirty="0"/>
          </a:p>
        </p:txBody>
      </p:sp>
      <p:sp>
        <p:nvSpPr>
          <p:cNvPr id="5" name="TextBox 4"/>
          <p:cNvSpPr txBox="1"/>
          <p:nvPr/>
        </p:nvSpPr>
        <p:spPr>
          <a:xfrm>
            <a:off x="2195736" y="0"/>
            <a:ext cx="5328592" cy="1077218"/>
          </a:xfrm>
          <a:prstGeom prst="rect">
            <a:avLst/>
          </a:prstGeom>
          <a:noFill/>
        </p:spPr>
        <p:txBody>
          <a:bodyPr wrap="square" rtlCol="0">
            <a:spAutoFit/>
          </a:bodyPr>
          <a:lstStyle/>
          <a:p>
            <a:pPr algn="ctr"/>
            <a:r>
              <a:rPr lang="en-GB" sz="3200" dirty="0" smtClean="0">
                <a:solidFill>
                  <a:schemeClr val="accent5">
                    <a:lumMod val="75000"/>
                  </a:schemeClr>
                </a:solidFill>
              </a:rPr>
              <a:t>TOPO cloning </a:t>
            </a:r>
            <a:r>
              <a:rPr lang="en-GB" sz="3200" dirty="0">
                <a:solidFill>
                  <a:schemeClr val="accent5">
                    <a:lumMod val="75000"/>
                  </a:schemeClr>
                </a:solidFill>
              </a:rPr>
              <a:t>for </a:t>
            </a:r>
            <a:r>
              <a:rPr lang="en-GB" sz="3200" i="1" dirty="0">
                <a:solidFill>
                  <a:schemeClr val="accent5">
                    <a:lumMod val="75000"/>
                  </a:schemeClr>
                </a:solidFill>
              </a:rPr>
              <a:t>E. </a:t>
            </a:r>
            <a:r>
              <a:rPr lang="en-GB" sz="3200" i="1" dirty="0" smtClean="0">
                <a:solidFill>
                  <a:schemeClr val="accent5">
                    <a:lumMod val="75000"/>
                  </a:schemeClr>
                </a:solidFill>
              </a:rPr>
              <a:t>Coli expression</a:t>
            </a:r>
            <a:endParaRPr lang="en-GB" sz="3200" dirty="0">
              <a:solidFill>
                <a:schemeClr val="accent5">
                  <a:lumMod val="75000"/>
                </a:schemeClr>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t>Regulating expression of T7 RNA Polymerase</a:t>
            </a:r>
            <a:endParaRPr lang="en-GB" dirty="0"/>
          </a:p>
        </p:txBody>
      </p:sp>
      <p:sp>
        <p:nvSpPr>
          <p:cNvPr id="3" name="Content Placeholder 2"/>
          <p:cNvSpPr>
            <a:spLocks noGrp="1"/>
          </p:cNvSpPr>
          <p:nvPr>
            <p:ph idx="1"/>
          </p:nvPr>
        </p:nvSpPr>
        <p:spPr/>
        <p:txBody>
          <a:bodyPr>
            <a:normAutofit fontScale="62500" lnSpcReduction="20000"/>
          </a:bodyPr>
          <a:lstStyle/>
          <a:p>
            <a:pPr>
              <a:buNone/>
            </a:pPr>
            <a:r>
              <a:rPr lang="en-GB" dirty="0" smtClean="0"/>
              <a:t>The BL21 </a:t>
            </a:r>
            <a:r>
              <a:rPr lang="en-GB" dirty="0" smtClean="0"/>
              <a:t>Star(DE3</a:t>
            </a:r>
            <a:r>
              <a:rPr lang="en-GB" dirty="0" smtClean="0"/>
              <a:t>) E. coli strain </a:t>
            </a:r>
            <a:r>
              <a:rPr lang="en-GB" dirty="0" smtClean="0"/>
              <a:t>carries </a:t>
            </a:r>
            <a:r>
              <a:rPr lang="en-GB" dirty="0" smtClean="0"/>
              <a:t>the DE3 </a:t>
            </a:r>
            <a:r>
              <a:rPr lang="en-GB" dirty="0" err="1" smtClean="0"/>
              <a:t>bacteriophage</a:t>
            </a:r>
            <a:r>
              <a:rPr lang="en-GB" dirty="0" smtClean="0"/>
              <a:t> lambda </a:t>
            </a:r>
            <a:r>
              <a:rPr lang="en-GB" dirty="0" err="1" smtClean="0"/>
              <a:t>lysogen</a:t>
            </a:r>
            <a:r>
              <a:rPr lang="en-GB" dirty="0" smtClean="0"/>
              <a:t>. This </a:t>
            </a:r>
            <a:r>
              <a:rPr lang="el-GR" dirty="0" smtClean="0"/>
              <a:t>λ</a:t>
            </a:r>
            <a:r>
              <a:rPr lang="en-GB" dirty="0" smtClean="0"/>
              <a:t>DE3 </a:t>
            </a:r>
            <a:r>
              <a:rPr lang="en-GB" dirty="0" err="1" smtClean="0"/>
              <a:t>lysogen</a:t>
            </a:r>
            <a:r>
              <a:rPr lang="en-GB" dirty="0" smtClean="0"/>
              <a:t> </a:t>
            </a:r>
            <a:r>
              <a:rPr lang="en-GB" dirty="0" smtClean="0"/>
              <a:t>contains</a:t>
            </a:r>
            <a:endParaRPr lang="en-GB" dirty="0" smtClean="0"/>
          </a:p>
          <a:p>
            <a:r>
              <a:rPr lang="en-GB" dirty="0" smtClean="0"/>
              <a:t>a </a:t>
            </a:r>
            <a:r>
              <a:rPr lang="en-GB" dirty="0" err="1" smtClean="0"/>
              <a:t>lac</a:t>
            </a:r>
            <a:r>
              <a:rPr lang="en-GB" dirty="0" smtClean="0"/>
              <a:t> construct consisting of the following elements:</a:t>
            </a:r>
          </a:p>
          <a:p>
            <a:r>
              <a:rPr lang="en-GB" dirty="0" smtClean="0"/>
              <a:t> </a:t>
            </a:r>
            <a:r>
              <a:rPr lang="en-GB" dirty="0" smtClean="0"/>
              <a:t>the </a:t>
            </a:r>
            <a:r>
              <a:rPr lang="en-GB" dirty="0" err="1" smtClean="0"/>
              <a:t>lacI</a:t>
            </a:r>
            <a:r>
              <a:rPr lang="en-GB" dirty="0" smtClean="0"/>
              <a:t> gene encoding the </a:t>
            </a:r>
            <a:r>
              <a:rPr lang="en-GB" dirty="0" err="1" smtClean="0"/>
              <a:t>lac</a:t>
            </a:r>
            <a:r>
              <a:rPr lang="en-GB" dirty="0" smtClean="0"/>
              <a:t> repressor</a:t>
            </a:r>
          </a:p>
          <a:p>
            <a:r>
              <a:rPr lang="en-GB" dirty="0" smtClean="0"/>
              <a:t> </a:t>
            </a:r>
            <a:r>
              <a:rPr lang="en-GB" dirty="0" smtClean="0"/>
              <a:t>the T7 RNA polymerase gene under control of the lacUV5 promoter</a:t>
            </a:r>
          </a:p>
          <a:p>
            <a:r>
              <a:rPr lang="en-GB" dirty="0" smtClean="0"/>
              <a:t> </a:t>
            </a:r>
            <a:r>
              <a:rPr lang="en-GB" dirty="0" smtClean="0"/>
              <a:t>a small portion of the </a:t>
            </a:r>
            <a:r>
              <a:rPr lang="en-GB" dirty="0" err="1" smtClean="0"/>
              <a:t>lacZ</a:t>
            </a:r>
            <a:r>
              <a:rPr lang="en-GB" dirty="0" smtClean="0"/>
              <a:t> gene</a:t>
            </a:r>
            <a:r>
              <a:rPr lang="en-GB" dirty="0" smtClean="0"/>
              <a:t>.</a:t>
            </a:r>
          </a:p>
          <a:p>
            <a:pPr>
              <a:buNone/>
            </a:pPr>
            <a:endParaRPr lang="en-GB" dirty="0" smtClean="0"/>
          </a:p>
          <a:p>
            <a:pPr>
              <a:buNone/>
            </a:pPr>
            <a:r>
              <a:rPr lang="en-GB" dirty="0" smtClean="0"/>
              <a:t>This </a:t>
            </a:r>
            <a:r>
              <a:rPr lang="en-GB" dirty="0" err="1" smtClean="0"/>
              <a:t>lac</a:t>
            </a:r>
            <a:r>
              <a:rPr lang="en-GB" dirty="0" smtClean="0"/>
              <a:t> construct is inserted into the </a:t>
            </a:r>
            <a:r>
              <a:rPr lang="en-GB" dirty="0" err="1" smtClean="0"/>
              <a:t>int</a:t>
            </a:r>
            <a:r>
              <a:rPr lang="en-GB" dirty="0" smtClean="0"/>
              <a:t> gene such that it inactivates the </a:t>
            </a:r>
            <a:r>
              <a:rPr lang="en-GB" dirty="0" err="1" smtClean="0"/>
              <a:t>int</a:t>
            </a:r>
            <a:r>
              <a:rPr lang="en-GB" dirty="0" smtClean="0"/>
              <a:t> </a:t>
            </a:r>
            <a:r>
              <a:rPr lang="en-GB" dirty="0" smtClean="0"/>
              <a:t>gene. Disruption </a:t>
            </a:r>
            <a:r>
              <a:rPr lang="en-GB" dirty="0" smtClean="0"/>
              <a:t>of the </a:t>
            </a:r>
            <a:r>
              <a:rPr lang="en-GB" dirty="0" err="1" smtClean="0"/>
              <a:t>int</a:t>
            </a:r>
            <a:r>
              <a:rPr lang="en-GB" dirty="0" smtClean="0"/>
              <a:t> gene prevents excision of the phage (i.e. </a:t>
            </a:r>
            <a:r>
              <a:rPr lang="en-GB" dirty="0" err="1" smtClean="0"/>
              <a:t>lysis</a:t>
            </a:r>
            <a:r>
              <a:rPr lang="en-GB" dirty="0" smtClean="0"/>
              <a:t>) in the </a:t>
            </a:r>
            <a:r>
              <a:rPr lang="en-GB" dirty="0" smtClean="0"/>
              <a:t>absence of </a:t>
            </a:r>
            <a:r>
              <a:rPr lang="en-GB" dirty="0" smtClean="0"/>
              <a:t>helper phage. The </a:t>
            </a:r>
            <a:r>
              <a:rPr lang="en-GB" dirty="0" err="1" smtClean="0"/>
              <a:t>lac</a:t>
            </a:r>
            <a:r>
              <a:rPr lang="en-GB" dirty="0" smtClean="0"/>
              <a:t> repressor (encoded by </a:t>
            </a:r>
            <a:r>
              <a:rPr lang="en-GB" dirty="0" err="1" smtClean="0"/>
              <a:t>lacI</a:t>
            </a:r>
            <a:r>
              <a:rPr lang="en-GB" dirty="0" smtClean="0"/>
              <a:t>) represses expression of </a:t>
            </a:r>
            <a:r>
              <a:rPr lang="en-GB" dirty="0" smtClean="0"/>
              <a:t>T7 RNA </a:t>
            </a:r>
            <a:r>
              <a:rPr lang="en-GB" dirty="0" smtClean="0"/>
              <a:t>polymerase. </a:t>
            </a:r>
            <a:r>
              <a:rPr lang="en-GB" dirty="0" smtClean="0"/>
              <a:t> Addition </a:t>
            </a:r>
            <a:r>
              <a:rPr lang="en-GB" dirty="0" smtClean="0"/>
              <a:t>of the gratuitous inducer, isopropyl </a:t>
            </a:r>
            <a:r>
              <a:rPr lang="en-GB" dirty="0" smtClean="0"/>
              <a:t>β-D-</a:t>
            </a:r>
            <a:r>
              <a:rPr lang="en-GB" dirty="0" err="1" smtClean="0"/>
              <a:t>thiogalactoside</a:t>
            </a:r>
            <a:r>
              <a:rPr lang="en-GB" dirty="0" smtClean="0"/>
              <a:t> (IPTG</a:t>
            </a:r>
            <a:r>
              <a:rPr lang="en-GB" dirty="0" smtClean="0"/>
              <a:t>) allows expression of T7 RNA polymerase from the lacUV5 </a:t>
            </a:r>
            <a:r>
              <a:rPr lang="en-GB" dirty="0" smtClean="0"/>
              <a:t>promoter. The </a:t>
            </a:r>
            <a:r>
              <a:rPr lang="en-GB" dirty="0" smtClean="0"/>
              <a:t>BL21 </a:t>
            </a:r>
            <a:r>
              <a:rPr lang="en-GB" dirty="0" smtClean="0"/>
              <a:t>Star(DE3</a:t>
            </a:r>
            <a:r>
              <a:rPr lang="en-GB" dirty="0" smtClean="0"/>
              <a:t>) strain also contains other features which facilitate </a:t>
            </a:r>
            <a:r>
              <a:rPr lang="en-GB" dirty="0" smtClean="0"/>
              <a:t>high-level expression </a:t>
            </a:r>
            <a:r>
              <a:rPr lang="en-GB" dirty="0" smtClean="0"/>
              <a:t>of </a:t>
            </a:r>
            <a:r>
              <a:rPr lang="en-GB" dirty="0" err="1" smtClean="0"/>
              <a:t>heterologous</a:t>
            </a:r>
            <a:r>
              <a:rPr lang="en-GB" dirty="0" smtClean="0"/>
              <a:t> genes</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t>T7lac </a:t>
            </a:r>
            <a:r>
              <a:rPr lang="en-GB" dirty="0" err="1" smtClean="0"/>
              <a:t>Promotor</a:t>
            </a:r>
            <a:r>
              <a:rPr lang="en-GB" dirty="0" smtClean="0"/>
              <a:t> and Expressing toxic genes</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The </a:t>
            </a:r>
            <a:r>
              <a:rPr lang="en-GB" dirty="0" smtClean="0"/>
              <a:t>presence of T7 RNA </a:t>
            </a:r>
            <a:r>
              <a:rPr lang="en-GB" dirty="0" smtClean="0"/>
              <a:t>polymerase at basal levels can </a:t>
            </a:r>
            <a:r>
              <a:rPr lang="en-GB" dirty="0" smtClean="0"/>
              <a:t>lead to expression of the desired gene even in the absence </a:t>
            </a:r>
            <a:r>
              <a:rPr lang="en-GB" dirty="0" smtClean="0"/>
              <a:t>of inducer</a:t>
            </a:r>
            <a:r>
              <a:rPr lang="en-GB" dirty="0" smtClean="0"/>
              <a:t>. If the gene of interest is toxic to the </a:t>
            </a:r>
            <a:r>
              <a:rPr lang="en-GB" i="1" dirty="0" smtClean="0"/>
              <a:t>E. coli </a:t>
            </a:r>
            <a:r>
              <a:rPr lang="en-GB" dirty="0" smtClean="0"/>
              <a:t>host, plasmid </a:t>
            </a:r>
            <a:r>
              <a:rPr lang="en-GB" dirty="0" smtClean="0"/>
              <a:t>instability and/or </a:t>
            </a:r>
            <a:r>
              <a:rPr lang="en-GB" dirty="0" smtClean="0"/>
              <a:t>cell death may result. </a:t>
            </a:r>
            <a:endParaRPr lang="en-GB" dirty="0" smtClean="0"/>
          </a:p>
          <a:p>
            <a:r>
              <a:rPr lang="en-GB" dirty="0" smtClean="0"/>
              <a:t>Using </a:t>
            </a:r>
            <a:r>
              <a:rPr lang="en-GB" dirty="0" smtClean="0"/>
              <a:t>TOP10 </a:t>
            </a:r>
            <a:r>
              <a:rPr lang="en-GB" dirty="0" smtClean="0"/>
              <a:t>Cells </a:t>
            </a:r>
            <a:r>
              <a:rPr lang="en-GB" dirty="0" smtClean="0"/>
              <a:t>competent </a:t>
            </a:r>
            <a:r>
              <a:rPr lang="en-GB" i="1" dirty="0" smtClean="0"/>
              <a:t>E. </a:t>
            </a:r>
            <a:r>
              <a:rPr lang="en-GB" i="1" dirty="0" smtClean="0"/>
              <a:t>coli </a:t>
            </a:r>
            <a:r>
              <a:rPr lang="en-GB" dirty="0" smtClean="0"/>
              <a:t>which </a:t>
            </a:r>
            <a:r>
              <a:rPr lang="en-GB" dirty="0" smtClean="0"/>
              <a:t>do not </a:t>
            </a:r>
            <a:r>
              <a:rPr lang="en-GB" dirty="0" smtClean="0"/>
              <a:t>contain T7 RNA </a:t>
            </a:r>
            <a:r>
              <a:rPr lang="en-GB" dirty="0" smtClean="0"/>
              <a:t>polymerase are </a:t>
            </a:r>
            <a:r>
              <a:rPr lang="en-GB" dirty="0" smtClean="0"/>
              <a:t>included in </a:t>
            </a:r>
            <a:r>
              <a:rPr lang="en-GB" dirty="0" smtClean="0"/>
              <a:t>each </a:t>
            </a:r>
            <a:r>
              <a:rPr lang="en-GB" dirty="0" err="1" smtClean="0"/>
              <a:t>pET</a:t>
            </a:r>
            <a:r>
              <a:rPr lang="en-GB" dirty="0" smtClean="0"/>
              <a:t> Directional </a:t>
            </a:r>
            <a:r>
              <a:rPr lang="en-GB" dirty="0" smtClean="0"/>
              <a:t>TOPOR Expression </a:t>
            </a:r>
            <a:r>
              <a:rPr lang="en-GB" dirty="0" smtClean="0"/>
              <a:t>kit </a:t>
            </a:r>
            <a:r>
              <a:rPr lang="en-GB" dirty="0" smtClean="0"/>
              <a:t>to provide </a:t>
            </a:r>
            <a:r>
              <a:rPr lang="en-GB" dirty="0" smtClean="0"/>
              <a:t>a host for stable propagation and maintenance of recombinant plasmids</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9632" y="188640"/>
            <a:ext cx="7674056" cy="6059760"/>
          </a:xfrm>
        </p:spPr>
        <p:txBody>
          <a:bodyPr>
            <a:normAutofit fontScale="92500"/>
          </a:bodyPr>
          <a:lstStyle/>
          <a:p>
            <a:r>
              <a:rPr lang="en-GB" dirty="0" smtClean="0"/>
              <a:t>The BL21 </a:t>
            </a:r>
            <a:r>
              <a:rPr lang="en-GB" dirty="0" smtClean="0"/>
              <a:t>Star (DE3</a:t>
            </a:r>
            <a:r>
              <a:rPr lang="en-GB" dirty="0" smtClean="0"/>
              <a:t>) </a:t>
            </a:r>
            <a:r>
              <a:rPr lang="en-GB" i="1" dirty="0" smtClean="0"/>
              <a:t>E. coli </a:t>
            </a:r>
            <a:r>
              <a:rPr lang="en-GB" dirty="0" smtClean="0"/>
              <a:t>strain is included </a:t>
            </a:r>
            <a:r>
              <a:rPr lang="en-GB" dirty="0" smtClean="0"/>
              <a:t>in </a:t>
            </a:r>
            <a:r>
              <a:rPr lang="en-GB" i="1" dirty="0" err="1" smtClean="0"/>
              <a:t>pET</a:t>
            </a:r>
            <a:r>
              <a:rPr lang="en-GB" i="1" dirty="0" smtClean="0"/>
              <a:t> </a:t>
            </a:r>
            <a:r>
              <a:rPr lang="en-GB" dirty="0" smtClean="0"/>
              <a:t>Directional TOPO </a:t>
            </a:r>
            <a:r>
              <a:rPr lang="en-GB" dirty="0" smtClean="0"/>
              <a:t>Expression Kit for use as a host for expression</a:t>
            </a:r>
            <a:endParaRPr lang="en-GB" dirty="0" smtClean="0"/>
          </a:p>
          <a:p>
            <a:r>
              <a:rPr lang="en-GB" dirty="0" smtClean="0"/>
              <a:t>Gene  </a:t>
            </a:r>
            <a:r>
              <a:rPr lang="en-GB" dirty="0" smtClean="0"/>
              <a:t>toxic to BL21 </a:t>
            </a:r>
            <a:r>
              <a:rPr lang="en-GB" dirty="0" smtClean="0"/>
              <a:t>Star (DE3</a:t>
            </a:r>
            <a:r>
              <a:rPr lang="en-GB" dirty="0" smtClean="0"/>
              <a:t>) </a:t>
            </a:r>
            <a:r>
              <a:rPr lang="en-GB" dirty="0" smtClean="0"/>
              <a:t>cells are expressed in </a:t>
            </a:r>
            <a:r>
              <a:rPr lang="en-GB" dirty="0" smtClean="0"/>
              <a:t>the BL21 </a:t>
            </a:r>
            <a:r>
              <a:rPr lang="en-GB" dirty="0" smtClean="0"/>
              <a:t>Star(DE3)</a:t>
            </a:r>
            <a:r>
              <a:rPr lang="en-GB" dirty="0" err="1" smtClean="0"/>
              <a:t>pLysS</a:t>
            </a:r>
            <a:r>
              <a:rPr lang="en-GB" dirty="0" smtClean="0"/>
              <a:t>, which contains the </a:t>
            </a:r>
            <a:r>
              <a:rPr lang="en-GB" dirty="0" err="1" smtClean="0"/>
              <a:t>pLysS</a:t>
            </a:r>
            <a:r>
              <a:rPr lang="en-GB" dirty="0" smtClean="0"/>
              <a:t> plasmid producing </a:t>
            </a:r>
            <a:r>
              <a:rPr lang="en-GB" dirty="0" smtClean="0"/>
              <a:t>T7 </a:t>
            </a:r>
            <a:r>
              <a:rPr lang="en-GB" dirty="0" err="1" smtClean="0"/>
              <a:t>lysozyme</a:t>
            </a:r>
            <a:r>
              <a:rPr lang="en-GB" dirty="0" smtClean="0"/>
              <a:t>. T7 </a:t>
            </a:r>
            <a:r>
              <a:rPr lang="en-GB" dirty="0" err="1" smtClean="0"/>
              <a:t>lysozyme</a:t>
            </a:r>
            <a:r>
              <a:rPr lang="en-GB" dirty="0" smtClean="0"/>
              <a:t> binds to T7 </a:t>
            </a:r>
            <a:r>
              <a:rPr lang="en-GB" dirty="0" smtClean="0"/>
              <a:t>RNA polymerase </a:t>
            </a:r>
            <a:r>
              <a:rPr lang="en-GB" dirty="0" smtClean="0"/>
              <a:t>and inhibits transcription. This activity results in reduced </a:t>
            </a:r>
            <a:r>
              <a:rPr lang="en-GB" dirty="0" smtClean="0"/>
              <a:t>basal levels </a:t>
            </a:r>
            <a:r>
              <a:rPr lang="en-GB" dirty="0" smtClean="0"/>
              <a:t>of T7 RNA polymerase, leading to reduced basal expression of </a:t>
            </a:r>
            <a:r>
              <a:rPr lang="en-GB" dirty="0" smtClean="0"/>
              <a:t>T7-driven </a:t>
            </a:r>
            <a:r>
              <a:rPr lang="en-GB" dirty="0" err="1" smtClean="0"/>
              <a:t>heterologous</a:t>
            </a:r>
            <a:r>
              <a:rPr lang="en-GB" dirty="0" smtClean="0"/>
              <a:t> </a:t>
            </a:r>
            <a:r>
              <a:rPr lang="en-GB" dirty="0" smtClean="0"/>
              <a:t>genes. </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l="33902" t="14404" r="25216" b="8587"/>
          <a:stretch>
            <a:fillRect/>
          </a:stretch>
        </p:blipFill>
        <p:spPr bwMode="auto">
          <a:xfrm>
            <a:off x="1043608" y="476672"/>
            <a:ext cx="5472608" cy="6381328"/>
          </a:xfrm>
          <a:prstGeom prst="rect">
            <a:avLst/>
          </a:prstGeom>
          <a:noFill/>
          <a:ln w="9525">
            <a:noFill/>
            <a:miter lim="800000"/>
            <a:headEnd/>
            <a:tailEnd/>
          </a:ln>
        </p:spPr>
      </p:pic>
      <p:pic>
        <p:nvPicPr>
          <p:cNvPr id="5124" name="Picture 4" descr="http://t3.gstatic.com/images?q=tbn:ANd9GcRtBWO1BQvBBxd8OTQ3izNPoaV-_P5nvuFsOndod5IkxbAsmAE&amp;t=1&amp;usg=__HitUytFhrUeW953gSzkizHxKOP4="/>
          <p:cNvPicPr>
            <a:picLocks noChangeAspect="1" noChangeArrowheads="1"/>
          </p:cNvPicPr>
          <p:nvPr/>
        </p:nvPicPr>
        <p:blipFill>
          <a:blip r:embed="rId3" cstate="print"/>
          <a:srcRect/>
          <a:stretch>
            <a:fillRect/>
          </a:stretch>
        </p:blipFill>
        <p:spPr bwMode="auto">
          <a:xfrm>
            <a:off x="5940152" y="1196752"/>
            <a:ext cx="3203848" cy="410445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INTRODUCTION</a:t>
            </a:r>
            <a:endParaRPr lang="en-GB" dirty="0"/>
          </a:p>
        </p:txBody>
      </p:sp>
      <p:sp>
        <p:nvSpPr>
          <p:cNvPr id="3" name="Content Placeholder 2"/>
          <p:cNvSpPr>
            <a:spLocks noGrp="1"/>
          </p:cNvSpPr>
          <p:nvPr>
            <p:ph idx="1"/>
          </p:nvPr>
        </p:nvSpPr>
        <p:spPr/>
        <p:txBody>
          <a:bodyPr>
            <a:normAutofit fontScale="92500" lnSpcReduction="10000"/>
          </a:bodyPr>
          <a:lstStyle/>
          <a:p>
            <a:r>
              <a:rPr lang="en-GB" sz="3000" dirty="0" smtClean="0"/>
              <a:t>The </a:t>
            </a:r>
            <a:r>
              <a:rPr lang="en-GB" sz="3000" dirty="0" smtClean="0"/>
              <a:t>structure of DNA is a double-stranded helix, </a:t>
            </a:r>
            <a:r>
              <a:rPr lang="en-GB" sz="3000" dirty="0" smtClean="0"/>
              <a:t>where in </a:t>
            </a:r>
            <a:r>
              <a:rPr lang="en-GB" sz="3000" dirty="0" smtClean="0"/>
              <a:t>the four bases, adenine, thymine, guanine, and cytosine are paired and stored in the </a:t>
            </a:r>
            <a:r>
              <a:rPr lang="en-GB" sz="3000" dirty="0" smtClean="0"/>
              <a:t>centre </a:t>
            </a:r>
            <a:r>
              <a:rPr lang="en-GB" sz="3000" dirty="0" smtClean="0"/>
              <a:t>of this helix. While this structure provides a stable means of storing the genetic code, Watson and Crick noted that the two strands of DNA are intertwined, and this would require the two strands to be untwisted in order to access the information stored</a:t>
            </a:r>
            <a:endParaRPr lang="en-GB" sz="3000" dirty="0" smtClean="0"/>
          </a:p>
          <a:p>
            <a:r>
              <a:rPr lang="en-GB" sz="3000" dirty="0" smtClean="0"/>
              <a:t>In biological systems reaction occurs which are catalysed by enzymes known as DNA </a:t>
            </a:r>
            <a:r>
              <a:rPr lang="en-GB" sz="3000" dirty="0" err="1" smtClean="0"/>
              <a:t>topoisomerases</a:t>
            </a:r>
            <a:r>
              <a:rPr lang="en-GB" sz="3000" dirty="0" smtClean="0"/>
              <a:t>.</a:t>
            </a:r>
            <a:endParaRPr lang="en-GB" sz="3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BRIEF HISTORY</a:t>
            </a:r>
            <a:endParaRPr lang="en-GB" dirty="0"/>
          </a:p>
        </p:txBody>
      </p:sp>
      <p:sp>
        <p:nvSpPr>
          <p:cNvPr id="3" name="Content Placeholder 2"/>
          <p:cNvSpPr>
            <a:spLocks noGrp="1"/>
          </p:cNvSpPr>
          <p:nvPr>
            <p:ph idx="1"/>
          </p:nvPr>
        </p:nvSpPr>
        <p:spPr/>
        <p:txBody>
          <a:bodyPr>
            <a:normAutofit fontScale="85000" lnSpcReduction="20000"/>
          </a:bodyPr>
          <a:lstStyle/>
          <a:p>
            <a:r>
              <a:rPr lang="en-GB" dirty="0" smtClean="0"/>
              <a:t>The </a:t>
            </a:r>
            <a:r>
              <a:rPr lang="en-GB" dirty="0" smtClean="0"/>
              <a:t>first DNA </a:t>
            </a:r>
            <a:r>
              <a:rPr lang="en-GB" dirty="0" err="1" smtClean="0"/>
              <a:t>topoisomerase</a:t>
            </a:r>
            <a:r>
              <a:rPr lang="en-GB" dirty="0" smtClean="0"/>
              <a:t> </a:t>
            </a:r>
            <a:r>
              <a:rPr lang="en-GB" dirty="0" smtClean="0"/>
              <a:t>1was discovered </a:t>
            </a:r>
            <a:r>
              <a:rPr lang="en-GB" dirty="0" smtClean="0"/>
              <a:t>by James Wang in 1971</a:t>
            </a:r>
            <a:r>
              <a:rPr lang="en-GB" dirty="0" smtClean="0"/>
              <a:t>,</a:t>
            </a:r>
            <a:r>
              <a:rPr lang="en-GB" dirty="0" smtClean="0"/>
              <a:t> </a:t>
            </a:r>
            <a:r>
              <a:rPr lang="en-GB" dirty="0" smtClean="0"/>
              <a:t>the  </a:t>
            </a:r>
            <a:r>
              <a:rPr lang="en-GB" i="1" dirty="0" smtClean="0"/>
              <a:t>ω protein from Escherichia </a:t>
            </a:r>
            <a:r>
              <a:rPr lang="en-GB" i="1" dirty="0" smtClean="0"/>
              <a:t>coli</a:t>
            </a:r>
          </a:p>
          <a:p>
            <a:r>
              <a:rPr lang="en-GB" dirty="0" smtClean="0"/>
              <a:t>‘nicking-closing’ activity from nuclear extracts of mouse cells by </a:t>
            </a:r>
            <a:r>
              <a:rPr lang="en-GB" dirty="0" smtClean="0"/>
              <a:t>James </a:t>
            </a:r>
            <a:r>
              <a:rPr lang="en-GB" dirty="0" err="1" smtClean="0"/>
              <a:t>Champoux</a:t>
            </a:r>
            <a:r>
              <a:rPr lang="en-GB" dirty="0" smtClean="0"/>
              <a:t>  also </a:t>
            </a:r>
            <a:r>
              <a:rPr lang="en-GB" dirty="0" smtClean="0"/>
              <a:t>referred to as DNA </a:t>
            </a:r>
            <a:r>
              <a:rPr lang="en-GB" dirty="0" err="1" smtClean="0"/>
              <a:t>topoisomerase</a:t>
            </a:r>
            <a:r>
              <a:rPr lang="en-GB" dirty="0" smtClean="0"/>
              <a:t> </a:t>
            </a:r>
            <a:r>
              <a:rPr lang="en-GB" dirty="0" smtClean="0"/>
              <a:t>I</a:t>
            </a:r>
          </a:p>
          <a:p>
            <a:pPr>
              <a:buNone/>
            </a:pPr>
            <a:r>
              <a:rPr lang="en-GB" dirty="0" smtClean="0"/>
              <a:t>These two enzymes are now classified in different</a:t>
            </a:r>
          </a:p>
          <a:p>
            <a:r>
              <a:rPr lang="en-GB" dirty="0" smtClean="0"/>
              <a:t>Type </a:t>
            </a:r>
            <a:r>
              <a:rPr lang="en-GB" dirty="0" smtClean="0"/>
              <a:t>IA -</a:t>
            </a:r>
            <a:r>
              <a:rPr lang="en-GB" dirty="0" smtClean="0"/>
              <a:t> </a:t>
            </a:r>
            <a:r>
              <a:rPr lang="en-GB" dirty="0" smtClean="0"/>
              <a:t>prokaryotic enzyme </a:t>
            </a:r>
          </a:p>
          <a:p>
            <a:r>
              <a:rPr lang="en-GB" dirty="0" smtClean="0"/>
              <a:t> Type </a:t>
            </a:r>
            <a:r>
              <a:rPr lang="en-GB" dirty="0" smtClean="0"/>
              <a:t>IB </a:t>
            </a:r>
            <a:r>
              <a:rPr lang="en-GB" dirty="0" smtClean="0"/>
              <a:t>– eukaryotic enzyme</a:t>
            </a:r>
          </a:p>
          <a:p>
            <a:r>
              <a:rPr lang="en-GB" dirty="0" smtClean="0"/>
              <a:t>DNA </a:t>
            </a:r>
            <a:r>
              <a:rPr lang="en-GB" dirty="0" err="1" smtClean="0"/>
              <a:t>gyrase</a:t>
            </a:r>
            <a:r>
              <a:rPr lang="en-GB" dirty="0" smtClean="0"/>
              <a:t> </a:t>
            </a:r>
            <a:r>
              <a:rPr lang="en-GB" dirty="0" smtClean="0"/>
              <a:t>also referred to as DNA </a:t>
            </a:r>
            <a:r>
              <a:rPr lang="en-GB" dirty="0" err="1" smtClean="0"/>
              <a:t>topoisomerase</a:t>
            </a:r>
            <a:r>
              <a:rPr lang="en-GB" dirty="0" smtClean="0"/>
              <a:t> II </a:t>
            </a:r>
            <a:r>
              <a:rPr lang="en-GB" dirty="0" smtClean="0"/>
              <a:t>was </a:t>
            </a:r>
            <a:r>
              <a:rPr lang="en-GB" dirty="0" smtClean="0"/>
              <a:t>discovered </a:t>
            </a:r>
            <a:r>
              <a:rPr lang="en-GB" dirty="0" smtClean="0"/>
              <a:t> </a:t>
            </a:r>
            <a:r>
              <a:rPr lang="en-GB" dirty="0" smtClean="0"/>
              <a:t>by Martin </a:t>
            </a:r>
            <a:r>
              <a:rPr lang="en-GB" dirty="0" err="1" smtClean="0"/>
              <a:t>Gellert</a:t>
            </a:r>
            <a:r>
              <a:rPr lang="en-GB" dirty="0" smtClean="0"/>
              <a:t> </a:t>
            </a:r>
            <a:endParaRPr lang="en-GB" i="1" dirty="0" smtClean="0"/>
          </a:p>
          <a:p>
            <a:endParaRPr lang="en-GB" dirty="0" smtClean="0"/>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TOPOISOMERASE</a:t>
            </a:r>
            <a:endParaRPr lang="en-GB" dirty="0"/>
          </a:p>
        </p:txBody>
      </p:sp>
      <p:sp>
        <p:nvSpPr>
          <p:cNvPr id="3" name="Content Placeholder 2"/>
          <p:cNvSpPr>
            <a:spLocks noGrp="1"/>
          </p:cNvSpPr>
          <p:nvPr>
            <p:ph idx="1"/>
          </p:nvPr>
        </p:nvSpPr>
        <p:spPr/>
        <p:txBody>
          <a:bodyPr>
            <a:normAutofit fontScale="62500" lnSpcReduction="20000"/>
          </a:bodyPr>
          <a:lstStyle/>
          <a:p>
            <a:pPr lvl="0"/>
            <a:r>
              <a:rPr lang="en-GB" dirty="0" smtClean="0"/>
              <a:t>A class of </a:t>
            </a:r>
            <a:r>
              <a:rPr lang="en-GB" dirty="0" smtClean="0"/>
              <a:t>enzymes</a:t>
            </a:r>
            <a:r>
              <a:rPr lang="en-GB" dirty="0" smtClean="0"/>
              <a:t> that alter the </a:t>
            </a:r>
            <a:r>
              <a:rPr lang="en-GB" dirty="0" err="1" smtClean="0"/>
              <a:t>supercoiling</a:t>
            </a:r>
            <a:r>
              <a:rPr lang="en-GB" dirty="0" smtClean="0"/>
              <a:t> of double-stranded DNA. (In </a:t>
            </a:r>
            <a:r>
              <a:rPr lang="en-GB" dirty="0" err="1" smtClean="0"/>
              <a:t>supercoiling</a:t>
            </a:r>
            <a:r>
              <a:rPr lang="en-GB" dirty="0" smtClean="0"/>
              <a:t> the DNA molecule coils up like a telephone cord, which shortens the molecule.) The </a:t>
            </a:r>
            <a:r>
              <a:rPr lang="en-GB" dirty="0" err="1" smtClean="0"/>
              <a:t>topoisomerases</a:t>
            </a:r>
            <a:r>
              <a:rPr lang="en-GB" dirty="0" smtClean="0"/>
              <a:t> act by transiently cutting one or both strands of the DNA. </a:t>
            </a:r>
            <a:r>
              <a:rPr lang="en-GB" dirty="0" err="1" smtClean="0"/>
              <a:t>Topoisomerase</a:t>
            </a:r>
            <a:r>
              <a:rPr lang="en-GB" dirty="0" smtClean="0"/>
              <a:t> type I cuts one strand whereas </a:t>
            </a:r>
            <a:r>
              <a:rPr lang="en-GB" dirty="0" err="1" smtClean="0"/>
              <a:t>topoisomerase</a:t>
            </a:r>
            <a:r>
              <a:rPr lang="en-GB" dirty="0" smtClean="0"/>
              <a:t> type II cuts both strands of the DNA to relax the coil and extend the DNA molecule</a:t>
            </a:r>
            <a:r>
              <a:rPr lang="en-GB" dirty="0" smtClean="0"/>
              <a:t>.</a:t>
            </a:r>
          </a:p>
          <a:p>
            <a:pPr lvl="0"/>
            <a:endParaRPr lang="en-GB" dirty="0" smtClean="0"/>
          </a:p>
          <a:p>
            <a:pPr lvl="0"/>
            <a:r>
              <a:rPr lang="en-GB" dirty="0" smtClean="0"/>
              <a:t>The regulation of DNA </a:t>
            </a:r>
            <a:r>
              <a:rPr lang="en-GB" dirty="0" err="1" smtClean="0"/>
              <a:t>supercoiling</a:t>
            </a:r>
            <a:r>
              <a:rPr lang="en-GB" dirty="0" smtClean="0"/>
              <a:t> is essential to DNA transcription and replication, when the DNA helix must unwind to permit the proper function of the enzymatic machinery involved in these processes. </a:t>
            </a:r>
            <a:r>
              <a:rPr lang="en-GB" dirty="0" err="1" smtClean="0"/>
              <a:t>Topoisomerases</a:t>
            </a:r>
            <a:r>
              <a:rPr lang="en-GB" dirty="0" smtClean="0"/>
              <a:t> serve to maintain both the transcription and replication of DNA</a:t>
            </a:r>
            <a:r>
              <a:rPr lang="en-GB" dirty="0" smtClean="0"/>
              <a:t>.</a:t>
            </a:r>
          </a:p>
          <a:p>
            <a:pPr lvl="0"/>
            <a:endParaRPr lang="en-GB" dirty="0" smtClean="0"/>
          </a:p>
          <a:p>
            <a:pPr lvl="0"/>
            <a:r>
              <a:rPr lang="en-GB" dirty="0" smtClean="0"/>
              <a:t>Aside from </a:t>
            </a:r>
            <a:r>
              <a:rPr lang="en-GB" dirty="0" err="1" smtClean="0"/>
              <a:t>topoisomerases</a:t>
            </a:r>
            <a:r>
              <a:rPr lang="en-GB" dirty="0" smtClean="0"/>
              <a:t> I and II, there are more discovered </a:t>
            </a:r>
            <a:r>
              <a:rPr lang="en-GB" dirty="0" err="1" smtClean="0"/>
              <a:t>topoisomerases</a:t>
            </a:r>
            <a:r>
              <a:rPr lang="en-GB" dirty="0" smtClean="0"/>
              <a:t>. </a:t>
            </a:r>
            <a:r>
              <a:rPr lang="en-GB" dirty="0" err="1" smtClean="0"/>
              <a:t>Topoisomerase</a:t>
            </a:r>
            <a:r>
              <a:rPr lang="en-GB" dirty="0" smtClean="0"/>
              <a:t> III may regulate recombination while </a:t>
            </a:r>
            <a:r>
              <a:rPr lang="en-GB" dirty="0" err="1" smtClean="0"/>
              <a:t>topoisomerase</a:t>
            </a:r>
            <a:r>
              <a:rPr lang="en-GB" dirty="0" smtClean="0"/>
              <a:t> IV regulates the process of segregating newly replicated </a:t>
            </a:r>
            <a:r>
              <a:rPr lang="en-GB" dirty="0" smtClean="0"/>
              <a:t>chromosomes</a:t>
            </a:r>
            <a:r>
              <a:rPr lang="en-GB" dirty="0" smtClean="0"/>
              <a:t> from one another</a:t>
            </a:r>
          </a:p>
          <a:p>
            <a:pPr>
              <a:buNone/>
            </a:pPr>
            <a:endParaRPr lang="en-GB" dirty="0" smtClean="0"/>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DEFINITION</a:t>
            </a:r>
            <a:endParaRPr lang="en-GB" dirty="0"/>
          </a:p>
        </p:txBody>
      </p:sp>
      <p:sp>
        <p:nvSpPr>
          <p:cNvPr id="3" name="Content Placeholder 2"/>
          <p:cNvSpPr>
            <a:spLocks noGrp="1"/>
          </p:cNvSpPr>
          <p:nvPr>
            <p:ph idx="1"/>
          </p:nvPr>
        </p:nvSpPr>
        <p:spPr>
          <a:xfrm>
            <a:off x="1435608" y="1484784"/>
            <a:ext cx="7498080" cy="5616624"/>
          </a:xfrm>
        </p:spPr>
        <p:txBody>
          <a:bodyPr>
            <a:noAutofit/>
          </a:bodyPr>
          <a:lstStyle/>
          <a:p>
            <a:pPr>
              <a:buNone/>
            </a:pPr>
            <a:endParaRPr lang="en-GB" sz="2000" dirty="0" smtClean="0"/>
          </a:p>
          <a:p>
            <a:pPr>
              <a:buNone/>
            </a:pPr>
            <a:r>
              <a:rPr lang="en-GB" sz="2000" dirty="0" smtClean="0"/>
              <a:t>    TOPO </a:t>
            </a:r>
            <a:r>
              <a:rPr lang="en-GB" sz="2000" dirty="0" smtClean="0"/>
              <a:t>cloning is the enzyme DNA </a:t>
            </a:r>
            <a:r>
              <a:rPr lang="en-GB" sz="2000" dirty="0" err="1" smtClean="0"/>
              <a:t>topoisomerase</a:t>
            </a:r>
            <a:r>
              <a:rPr lang="en-GB" sz="2000" dirty="0" smtClean="0"/>
              <a:t> </a:t>
            </a:r>
            <a:r>
              <a:rPr lang="en-GB" sz="2000" dirty="0" smtClean="0"/>
              <a:t>I, which </a:t>
            </a:r>
            <a:r>
              <a:rPr lang="en-GB" sz="2000" dirty="0" smtClean="0"/>
              <a:t>functions both as a restriction enzyme and as a </a:t>
            </a:r>
            <a:r>
              <a:rPr lang="en-GB" sz="2000" dirty="0" err="1" smtClean="0"/>
              <a:t>ligase</a:t>
            </a:r>
            <a:r>
              <a:rPr lang="en-GB" sz="2000" dirty="0" smtClean="0"/>
              <a:t>. </a:t>
            </a:r>
            <a:r>
              <a:rPr lang="en-GB" sz="2000" dirty="0" smtClean="0"/>
              <a:t>Its biological </a:t>
            </a:r>
            <a:r>
              <a:rPr lang="en-GB" sz="2000" dirty="0" smtClean="0"/>
              <a:t>role is to cleave and rejoin DNA during replication. </a:t>
            </a:r>
            <a:r>
              <a:rPr lang="en-GB" sz="2000" i="1" dirty="0" err="1" smtClean="0"/>
              <a:t>Vaccinia</a:t>
            </a:r>
            <a:r>
              <a:rPr lang="en-GB" sz="2000" i="1" dirty="0" smtClean="0"/>
              <a:t> </a:t>
            </a:r>
            <a:r>
              <a:rPr lang="en-GB" sz="2000" dirty="0" smtClean="0"/>
              <a:t>virus </a:t>
            </a:r>
            <a:r>
              <a:rPr lang="en-GB" sz="2000" dirty="0" err="1" smtClean="0"/>
              <a:t>topoisomerase</a:t>
            </a:r>
            <a:r>
              <a:rPr lang="en-GB" sz="2000" dirty="0" smtClean="0"/>
              <a:t> I specifically recognizes the </a:t>
            </a:r>
            <a:r>
              <a:rPr lang="en-GB" sz="2000" dirty="0" err="1" smtClean="0"/>
              <a:t>pentameric</a:t>
            </a:r>
            <a:r>
              <a:rPr lang="en-GB" sz="2000" dirty="0" smtClean="0"/>
              <a:t> sequence </a:t>
            </a:r>
            <a:r>
              <a:rPr lang="en-GB" sz="2000" dirty="0" smtClean="0"/>
              <a:t>5´-(C/T)CCTT-3´ and forms a covalent bond with </a:t>
            </a:r>
            <a:r>
              <a:rPr lang="en-GB" sz="2000" dirty="0" smtClean="0"/>
              <a:t>the phosphate </a:t>
            </a:r>
            <a:r>
              <a:rPr lang="en-GB" sz="2000" dirty="0" smtClean="0"/>
              <a:t>group attached to the 3´ </a:t>
            </a:r>
            <a:r>
              <a:rPr lang="en-GB" sz="2000" dirty="0" err="1" smtClean="0"/>
              <a:t>thymidine</a:t>
            </a:r>
            <a:r>
              <a:rPr lang="en-GB" sz="2000" dirty="0" smtClean="0"/>
              <a:t>. It cleaves </a:t>
            </a:r>
            <a:r>
              <a:rPr lang="en-GB" sz="2000" dirty="0" smtClean="0"/>
              <a:t>one DNA </a:t>
            </a:r>
            <a:r>
              <a:rPr lang="en-GB" sz="2000" dirty="0" smtClean="0"/>
              <a:t>strand, enabling the DNA to unwind. The enzyme then </a:t>
            </a:r>
            <a:r>
              <a:rPr lang="en-GB" sz="2000" dirty="0" err="1" smtClean="0"/>
              <a:t>religates</a:t>
            </a:r>
            <a:r>
              <a:rPr lang="en-GB" sz="2000" dirty="0" smtClean="0"/>
              <a:t> the </a:t>
            </a:r>
            <a:r>
              <a:rPr lang="en-GB" sz="2000" dirty="0" smtClean="0"/>
              <a:t>ends of the cleaved strand and releases itself from </a:t>
            </a:r>
            <a:r>
              <a:rPr lang="en-GB" sz="2000" dirty="0" smtClean="0"/>
              <a:t>the DNA</a:t>
            </a:r>
            <a:r>
              <a:rPr lang="en-GB" sz="2000" dirty="0" smtClean="0"/>
              <a:t>. To harness the </a:t>
            </a:r>
            <a:r>
              <a:rPr lang="en-GB" sz="2000" dirty="0" err="1" smtClean="0"/>
              <a:t>religating</a:t>
            </a:r>
            <a:r>
              <a:rPr lang="en-GB" sz="2000" dirty="0" smtClean="0"/>
              <a:t> activity of </a:t>
            </a:r>
            <a:r>
              <a:rPr lang="en-GB" sz="2000" dirty="0" err="1" smtClean="0"/>
              <a:t>topoisomerase</a:t>
            </a:r>
            <a:r>
              <a:rPr lang="en-GB" sz="2000" dirty="0" smtClean="0"/>
              <a:t>, </a:t>
            </a:r>
            <a:r>
              <a:rPr lang="en-GB" sz="2000" dirty="0" smtClean="0"/>
              <a:t>TOPO vectors </a:t>
            </a:r>
            <a:r>
              <a:rPr lang="en-GB" sz="2000" dirty="0" smtClean="0"/>
              <a:t>are provided </a:t>
            </a:r>
            <a:r>
              <a:rPr lang="en-GB" sz="2000" dirty="0" err="1" smtClean="0"/>
              <a:t>linearized</a:t>
            </a:r>
            <a:r>
              <a:rPr lang="en-GB" sz="2000" dirty="0" smtClean="0"/>
              <a:t> with </a:t>
            </a:r>
            <a:r>
              <a:rPr lang="en-GB" sz="2000" dirty="0" err="1" smtClean="0"/>
              <a:t>topoisomerase</a:t>
            </a:r>
            <a:r>
              <a:rPr lang="en-GB" sz="2000" dirty="0" smtClean="0"/>
              <a:t> I </a:t>
            </a:r>
            <a:r>
              <a:rPr lang="en-GB" sz="2000" dirty="0" smtClean="0"/>
              <a:t>covalently bound </a:t>
            </a:r>
            <a:r>
              <a:rPr lang="en-GB" sz="2000" dirty="0" smtClean="0"/>
              <a:t>to each 3´ phosphate. This enables the vectors to </a:t>
            </a:r>
            <a:r>
              <a:rPr lang="en-GB" sz="2000" dirty="0" smtClean="0"/>
              <a:t>readily </a:t>
            </a:r>
            <a:r>
              <a:rPr lang="en-GB" sz="2000" dirty="0" err="1" smtClean="0"/>
              <a:t>ligate</a:t>
            </a:r>
            <a:r>
              <a:rPr lang="en-GB" sz="2000" dirty="0" smtClean="0"/>
              <a:t> </a:t>
            </a:r>
            <a:r>
              <a:rPr lang="en-GB" sz="2000" dirty="0" smtClean="0"/>
              <a:t>DNA sequences with compatible </a:t>
            </a:r>
            <a:r>
              <a:rPr lang="en-GB" sz="2000" dirty="0" smtClean="0"/>
              <a:t>ends The </a:t>
            </a:r>
            <a:r>
              <a:rPr lang="en-GB" sz="2000" dirty="0" smtClean="0"/>
              <a:t>ligation is complete in only 5 minutes at room temperature</a:t>
            </a:r>
            <a:endParaRPr lang="en-GB"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l="11965" t="42105" r="15068" b="28532"/>
          <a:stretch>
            <a:fillRect/>
          </a:stretch>
        </p:blipFill>
        <p:spPr bwMode="auto">
          <a:xfrm>
            <a:off x="1252538" y="404664"/>
            <a:ext cx="7891462" cy="1905384"/>
          </a:xfrm>
          <a:prstGeom prst="rect">
            <a:avLst/>
          </a:prstGeom>
          <a:noFill/>
          <a:ln w="9525">
            <a:noFill/>
            <a:miter lim="800000"/>
            <a:headEnd/>
            <a:tailEnd/>
          </a:ln>
        </p:spPr>
      </p:pic>
      <p:pic>
        <p:nvPicPr>
          <p:cNvPr id="5" name="Picture 4"/>
          <p:cNvPicPr/>
          <p:nvPr/>
        </p:nvPicPr>
        <p:blipFill>
          <a:blip r:embed="rId3" cstate="print"/>
          <a:srcRect l="12299" t="27701" r="12907" b="40157"/>
          <a:stretch>
            <a:fillRect/>
          </a:stretch>
        </p:blipFill>
        <p:spPr bwMode="auto">
          <a:xfrm>
            <a:off x="1187624" y="2564904"/>
            <a:ext cx="7632848" cy="1776744"/>
          </a:xfrm>
          <a:prstGeom prst="rect">
            <a:avLst/>
          </a:prstGeom>
          <a:noFill/>
          <a:ln w="9525">
            <a:noFill/>
            <a:miter lim="800000"/>
            <a:headEnd/>
            <a:tailEnd/>
          </a:ln>
        </p:spPr>
      </p:pic>
      <p:pic>
        <p:nvPicPr>
          <p:cNvPr id="6" name="Picture 5"/>
          <p:cNvPicPr/>
          <p:nvPr/>
        </p:nvPicPr>
        <p:blipFill>
          <a:blip r:embed="rId4" cstate="print"/>
          <a:srcRect l="13297" t="30194" r="16563" b="37110"/>
          <a:stretch>
            <a:fillRect/>
          </a:stretch>
        </p:blipFill>
        <p:spPr bwMode="auto">
          <a:xfrm>
            <a:off x="1259632" y="4797152"/>
            <a:ext cx="7632848" cy="1556317"/>
          </a:xfrm>
          <a:prstGeom prst="rect">
            <a:avLst/>
          </a:prstGeom>
          <a:noFill/>
          <a:ln w="9525">
            <a:noFill/>
            <a:miter lim="800000"/>
            <a:headEnd/>
            <a:tailEnd/>
          </a:ln>
        </p:spPr>
      </p:pic>
      <p:sp>
        <p:nvSpPr>
          <p:cNvPr id="9" name="TextBox 8"/>
          <p:cNvSpPr txBox="1"/>
          <p:nvPr/>
        </p:nvSpPr>
        <p:spPr>
          <a:xfrm>
            <a:off x="1331640" y="188640"/>
            <a:ext cx="5400600" cy="369332"/>
          </a:xfrm>
          <a:prstGeom prst="rect">
            <a:avLst/>
          </a:prstGeom>
          <a:noFill/>
        </p:spPr>
        <p:txBody>
          <a:bodyPr wrap="square" rtlCol="0">
            <a:spAutoFit/>
          </a:bodyPr>
          <a:lstStyle/>
          <a:p>
            <a:r>
              <a:rPr lang="en-GB" dirty="0" smtClean="0"/>
              <a:t>TOPO TA cloning of </a:t>
            </a:r>
            <a:r>
              <a:rPr lang="en-GB" dirty="0" err="1" smtClean="0"/>
              <a:t>Taq</a:t>
            </a:r>
            <a:r>
              <a:rPr lang="en-GB" dirty="0" smtClean="0"/>
              <a:t>-amplified DNA</a:t>
            </a:r>
            <a:endParaRPr lang="en-GB" dirty="0"/>
          </a:p>
        </p:txBody>
      </p:sp>
      <p:sp>
        <p:nvSpPr>
          <p:cNvPr id="10" name="TextBox 9"/>
          <p:cNvSpPr txBox="1"/>
          <p:nvPr/>
        </p:nvSpPr>
        <p:spPr>
          <a:xfrm>
            <a:off x="1619672" y="2420888"/>
            <a:ext cx="4680520" cy="369332"/>
          </a:xfrm>
          <a:prstGeom prst="rect">
            <a:avLst/>
          </a:prstGeom>
          <a:noFill/>
        </p:spPr>
        <p:txBody>
          <a:bodyPr wrap="square" rtlCol="0">
            <a:spAutoFit/>
          </a:bodyPr>
          <a:lstStyle/>
          <a:p>
            <a:r>
              <a:rPr lang="en-GB" dirty="0" smtClean="0"/>
              <a:t>Zero Blunt TOPO cloning </a:t>
            </a:r>
            <a:r>
              <a:rPr lang="en-GB" dirty="0"/>
              <a:t>of blunt-end DNA</a:t>
            </a:r>
          </a:p>
        </p:txBody>
      </p:sp>
      <p:sp>
        <p:nvSpPr>
          <p:cNvPr id="11" name="TextBox 10"/>
          <p:cNvSpPr txBox="1"/>
          <p:nvPr/>
        </p:nvSpPr>
        <p:spPr>
          <a:xfrm>
            <a:off x="1475656" y="4509120"/>
            <a:ext cx="6408712" cy="369332"/>
          </a:xfrm>
          <a:prstGeom prst="rect">
            <a:avLst/>
          </a:prstGeom>
          <a:noFill/>
        </p:spPr>
        <p:txBody>
          <a:bodyPr wrap="square" rtlCol="0">
            <a:spAutoFit/>
          </a:bodyPr>
          <a:lstStyle/>
          <a:p>
            <a:r>
              <a:rPr lang="en-GB" dirty="0" smtClean="0"/>
              <a:t>Directional TOPO cloning </a:t>
            </a:r>
            <a:r>
              <a:rPr lang="en-GB" dirty="0"/>
              <a:t>of blunt-end </a:t>
            </a:r>
            <a:r>
              <a:rPr lang="en-GB" dirty="0" smtClean="0"/>
              <a:t>DNA</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srcRect l="9972" t="39335" r="8919" b="19937"/>
          <a:stretch>
            <a:fillRect/>
          </a:stretch>
        </p:blipFill>
        <p:spPr bwMode="auto">
          <a:xfrm>
            <a:off x="1115616" y="1844825"/>
            <a:ext cx="8028384" cy="3240360"/>
          </a:xfrm>
          <a:prstGeom prst="rect">
            <a:avLst/>
          </a:prstGeom>
          <a:noFill/>
          <a:ln w="9525">
            <a:noFill/>
            <a:miter lim="800000"/>
            <a:headEnd/>
            <a:tailEnd/>
          </a:ln>
        </p:spPr>
      </p:pic>
      <p:sp>
        <p:nvSpPr>
          <p:cNvPr id="5" name="TextBox 4"/>
          <p:cNvSpPr txBox="1"/>
          <p:nvPr/>
        </p:nvSpPr>
        <p:spPr>
          <a:xfrm>
            <a:off x="1907704" y="404664"/>
            <a:ext cx="6552728" cy="646331"/>
          </a:xfrm>
          <a:prstGeom prst="rect">
            <a:avLst/>
          </a:prstGeom>
          <a:noFill/>
        </p:spPr>
        <p:txBody>
          <a:bodyPr wrap="square" rtlCol="0">
            <a:spAutoFit/>
          </a:bodyPr>
          <a:lstStyle/>
          <a:p>
            <a:pPr algn="ctr"/>
            <a:r>
              <a:rPr lang="en-GB" sz="3600" dirty="0" smtClean="0">
                <a:solidFill>
                  <a:schemeClr val="accent5"/>
                </a:solidFill>
                <a:effectLst>
                  <a:outerShdw blurRad="38100" dist="38100" dir="2700000" algn="tl">
                    <a:srgbClr val="000000">
                      <a:alpha val="43137"/>
                    </a:srgbClr>
                  </a:outerShdw>
                </a:effectLst>
              </a:rPr>
              <a:t>3 Steps in TOPO Cloning</a:t>
            </a:r>
            <a:endParaRPr lang="en-GB" sz="3600" dirty="0">
              <a:solidFill>
                <a:schemeClr val="accent5"/>
              </a:solidFill>
              <a:effectLst>
                <a:outerShdw blurRad="38100" dist="38100" dir="2700000" algn="tl">
                  <a:srgbClr val="000000">
                    <a:alpha val="43137"/>
                  </a:srgbClr>
                </a:outerShd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TOPO Cloning Kits</a:t>
            </a:r>
            <a:endParaRPr lang="en-GB" dirty="0"/>
          </a:p>
        </p:txBody>
      </p:sp>
      <p:sp>
        <p:nvSpPr>
          <p:cNvPr id="3" name="Content Placeholder 2"/>
          <p:cNvSpPr>
            <a:spLocks noGrp="1"/>
          </p:cNvSpPr>
          <p:nvPr>
            <p:ph idx="1"/>
          </p:nvPr>
        </p:nvSpPr>
        <p:spPr>
          <a:xfrm>
            <a:off x="1435608" y="1447800"/>
            <a:ext cx="7498080" cy="5410200"/>
          </a:xfrm>
        </p:spPr>
        <p:txBody>
          <a:bodyPr>
            <a:normAutofit fontScale="62500" lnSpcReduction="20000"/>
          </a:bodyPr>
          <a:lstStyle/>
          <a:p>
            <a:pPr>
              <a:buNone/>
            </a:pPr>
            <a:r>
              <a:rPr lang="en-GB" dirty="0" smtClean="0"/>
              <a:t>TOPO cloning kit is available for PCR cloning with either </a:t>
            </a:r>
            <a:r>
              <a:rPr lang="en-GB" i="1" dirty="0" err="1" smtClean="0"/>
              <a:t>Taq</a:t>
            </a:r>
            <a:r>
              <a:rPr lang="en-GB" i="1" dirty="0" smtClean="0"/>
              <a:t> DNA polymerase or a </a:t>
            </a:r>
            <a:r>
              <a:rPr lang="en-GB" dirty="0" smtClean="0"/>
              <a:t>proofreading enzyme. Some examples are</a:t>
            </a:r>
          </a:p>
          <a:p>
            <a:r>
              <a:rPr lang="en-GB" dirty="0" smtClean="0"/>
              <a:t>TOPO TA Cloning Kit</a:t>
            </a:r>
          </a:p>
          <a:p>
            <a:r>
              <a:rPr lang="en-GB" dirty="0" smtClean="0"/>
              <a:t>Zero Blunt TOPO PCR Cloning Kit</a:t>
            </a:r>
          </a:p>
          <a:p>
            <a:r>
              <a:rPr lang="en-GB" dirty="0" smtClean="0"/>
              <a:t>Champion™ pET100 Series Directional TOPO Expression Kit</a:t>
            </a:r>
          </a:p>
          <a:p>
            <a:pPr>
              <a:buNone/>
            </a:pPr>
            <a:r>
              <a:rPr lang="en-GB" dirty="0" smtClean="0"/>
              <a:t>And many more can be found on the website</a:t>
            </a:r>
          </a:p>
          <a:p>
            <a:pPr>
              <a:buNone/>
            </a:pPr>
            <a:r>
              <a:rPr lang="en-GB" dirty="0" smtClean="0">
                <a:solidFill>
                  <a:schemeClr val="accent1">
                    <a:lumMod val="75000"/>
                  </a:schemeClr>
                </a:solidFill>
                <a:hlinkClick r:id="rId2"/>
              </a:rPr>
              <a:t>www.invitrogen.com/topo</a:t>
            </a:r>
            <a:endParaRPr lang="en-GB" dirty="0" smtClean="0">
              <a:solidFill>
                <a:schemeClr val="accent1">
                  <a:lumMod val="75000"/>
                </a:schemeClr>
              </a:solidFill>
            </a:endParaRPr>
          </a:p>
          <a:p>
            <a:pPr>
              <a:buNone/>
            </a:pPr>
            <a:r>
              <a:rPr lang="en-GB" dirty="0" smtClean="0"/>
              <a:t>Also selecting the right TOPO cloning kit depends on the application of cloned PCR product for example</a:t>
            </a:r>
          </a:p>
          <a:p>
            <a:r>
              <a:rPr lang="en-GB" dirty="0" smtClean="0"/>
              <a:t>General </a:t>
            </a:r>
            <a:r>
              <a:rPr lang="en-GB" dirty="0" err="1" smtClean="0"/>
              <a:t>subcloning</a:t>
            </a:r>
            <a:endParaRPr lang="en-GB" dirty="0" smtClean="0"/>
          </a:p>
          <a:p>
            <a:r>
              <a:rPr lang="en-GB" dirty="0" smtClean="0"/>
              <a:t>Long PCR fragments</a:t>
            </a:r>
          </a:p>
          <a:p>
            <a:r>
              <a:rPr lang="en-GB" i="1" dirty="0" smtClean="0"/>
              <a:t>In vitro </a:t>
            </a:r>
            <a:r>
              <a:rPr lang="en-GB" dirty="0" smtClean="0"/>
              <a:t>transcription</a:t>
            </a:r>
          </a:p>
          <a:p>
            <a:r>
              <a:rPr lang="en-GB" dirty="0" smtClean="0"/>
              <a:t>Sequencing</a:t>
            </a:r>
          </a:p>
          <a:p>
            <a:r>
              <a:rPr lang="en-GB" dirty="0" smtClean="0"/>
              <a:t>Expression </a:t>
            </a:r>
            <a:r>
              <a:rPr lang="en-GB" dirty="0" smtClean="0"/>
              <a:t>in </a:t>
            </a:r>
            <a:r>
              <a:rPr lang="en-GB" i="1" dirty="0" smtClean="0"/>
              <a:t>E</a:t>
            </a:r>
            <a:r>
              <a:rPr lang="en-GB" i="1" dirty="0" smtClean="0"/>
              <a:t>. </a:t>
            </a:r>
            <a:r>
              <a:rPr lang="en-GB" i="1" dirty="0" smtClean="0"/>
              <a:t>Coli</a:t>
            </a:r>
          </a:p>
          <a:p>
            <a:r>
              <a:rPr lang="en-GB" dirty="0" smtClean="0"/>
              <a:t>Expression </a:t>
            </a:r>
            <a:r>
              <a:rPr lang="en-GB" dirty="0" smtClean="0"/>
              <a:t>in mammalian cells</a:t>
            </a:r>
          </a:p>
          <a:p>
            <a:r>
              <a:rPr lang="en-GB" dirty="0" smtClean="0"/>
              <a:t>Entry </a:t>
            </a:r>
            <a:r>
              <a:rPr lang="en-GB" dirty="0" smtClean="0"/>
              <a:t>into Gateway systems</a:t>
            </a:r>
            <a:endParaRPr lang="en-GB" i="1" dirty="0" smtClean="0"/>
          </a:p>
          <a:p>
            <a:endParaRPr lang="en-GB" dirty="0" smtClean="0"/>
          </a:p>
          <a:p>
            <a:endParaRPr lang="en-GB" dirty="0" smtClean="0"/>
          </a:p>
          <a:p>
            <a:endParaRPr lang="en-GB" dirty="0" smtClean="0"/>
          </a:p>
          <a:p>
            <a:endParaRPr lang="en-GB" dirty="0" smtClean="0"/>
          </a:p>
          <a:p>
            <a:endParaRPr lang="en-GB" dirty="0" smtClean="0"/>
          </a:p>
          <a:p>
            <a:pPr>
              <a:buNone/>
            </a:pPr>
            <a:endParaRPr lang="en-GB" dirty="0">
              <a:solidFill>
                <a:schemeClr val="accent1">
                  <a:lumMod val="75000"/>
                </a:schemeClr>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err="1" smtClean="0"/>
              <a:t>pET</a:t>
            </a:r>
            <a:r>
              <a:rPr lang="en-GB" dirty="0" smtClean="0"/>
              <a:t>  DIRECTIONAL TOPO EXPRESSION KITS</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are used and depending on the vector </a:t>
            </a:r>
            <a:r>
              <a:rPr lang="en-GB" dirty="0" smtClean="0"/>
              <a:t>chosen, the </a:t>
            </a:r>
            <a:r>
              <a:rPr lang="en-GB" dirty="0" err="1" smtClean="0"/>
              <a:t>pET</a:t>
            </a:r>
            <a:r>
              <a:rPr lang="en-GB" dirty="0" smtClean="0"/>
              <a:t> </a:t>
            </a:r>
            <a:r>
              <a:rPr lang="en-GB" dirty="0" smtClean="0"/>
              <a:t>TOPO </a:t>
            </a:r>
            <a:r>
              <a:rPr lang="en-GB" dirty="0" smtClean="0"/>
              <a:t>vectors are available </a:t>
            </a:r>
            <a:r>
              <a:rPr lang="en-GB" dirty="0" smtClean="0"/>
              <a:t>with:</a:t>
            </a:r>
          </a:p>
          <a:p>
            <a:r>
              <a:rPr lang="en-GB" dirty="0" smtClean="0"/>
              <a:t> </a:t>
            </a:r>
            <a:r>
              <a:rPr lang="en-GB" dirty="0" smtClean="0"/>
              <a:t>N-terminal or C-terminal peptide tags for production of recombinant</a:t>
            </a:r>
          </a:p>
          <a:p>
            <a:r>
              <a:rPr lang="en-GB" dirty="0" smtClean="0"/>
              <a:t>fusion proteins that may be easily detected or purified</a:t>
            </a:r>
          </a:p>
          <a:p>
            <a:r>
              <a:rPr lang="en-GB" dirty="0" smtClean="0"/>
              <a:t> </a:t>
            </a:r>
            <a:r>
              <a:rPr lang="en-GB" dirty="0" smtClean="0"/>
              <a:t>Protease recognition site for removal of the N-terminal peptide tag from</a:t>
            </a:r>
          </a:p>
          <a:p>
            <a:r>
              <a:rPr lang="en-GB" dirty="0" smtClean="0"/>
              <a:t> </a:t>
            </a:r>
            <a:r>
              <a:rPr lang="en-GB" dirty="0" smtClean="0"/>
              <a:t>recombinant fusion protein</a:t>
            </a:r>
          </a:p>
          <a:p>
            <a:r>
              <a:rPr lang="en-GB" dirty="0" smtClean="0"/>
              <a:t> </a:t>
            </a:r>
            <a:r>
              <a:rPr lang="en-GB" dirty="0" smtClean="0"/>
              <a:t>Antibiotic resistance marker for selection of </a:t>
            </a:r>
            <a:r>
              <a:rPr lang="en-GB" dirty="0" err="1" smtClean="0"/>
              <a:t>transformants</a:t>
            </a:r>
            <a:endParaRPr lang="en-GB"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446</TotalTime>
  <Words>1063</Words>
  <Application>Microsoft Office PowerPoint</Application>
  <PresentationFormat>On-screen Show (4:3)</PresentationFormat>
  <Paragraphs>79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Solstice</vt:lpstr>
      <vt:lpstr>        TOPO CLONING</vt:lpstr>
      <vt:lpstr>INTRODUCTION</vt:lpstr>
      <vt:lpstr>BRIEF HISTORY</vt:lpstr>
      <vt:lpstr>TOPOISOMERASE</vt:lpstr>
      <vt:lpstr>DEFINITION</vt:lpstr>
      <vt:lpstr>Slide 6</vt:lpstr>
      <vt:lpstr>Slide 7</vt:lpstr>
      <vt:lpstr>TOPO Cloning Kits</vt:lpstr>
      <vt:lpstr>pET  DIRECTIONAL TOPO EXPRESSION KITS</vt:lpstr>
      <vt:lpstr>Slide 10</vt:lpstr>
      <vt:lpstr>Map and Features of pET151/D-TOPO</vt:lpstr>
      <vt:lpstr>Slide 12</vt:lpstr>
      <vt:lpstr>HOW DIRECTIONAL TOPO CLONING WORKS</vt:lpstr>
      <vt:lpstr>Slide 14</vt:lpstr>
      <vt:lpstr>T7-Regulated Expression</vt:lpstr>
      <vt:lpstr>Regulating expression of T7 RNA Polymerase</vt:lpstr>
      <vt:lpstr>T7lac Promotor and Expressing toxic genes</vt:lpstr>
      <vt:lpstr>Slide 18</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TOPO CLONING</dc:title>
  <dc:creator>mulato</dc:creator>
  <cp:lastModifiedBy>mulato</cp:lastModifiedBy>
  <cp:revision>46</cp:revision>
  <dcterms:created xsi:type="dcterms:W3CDTF">2010-11-02T22:22:43Z</dcterms:created>
  <dcterms:modified xsi:type="dcterms:W3CDTF">2010-11-03T05:49:00Z</dcterms:modified>
</cp:coreProperties>
</file>